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70" r:id="rId16"/>
    <p:sldId id="271" r:id="rId17"/>
    <p:sldId id="267" r:id="rId18"/>
    <p:sldId id="268" r:id="rId19"/>
  </p:sldIdLst>
  <p:sldSz cx="6858000" cy="51435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6"/>
  </p:normalViewPr>
  <p:slideViewPr>
    <p:cSldViewPr snapToGrid="0">
      <p:cViewPr>
        <p:scale>
          <a:sx n="96" d="100"/>
          <a:sy n="96" d="100"/>
        </p:scale>
        <p:origin x="2768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Folie mittels Klicken verschieben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Calibri"/>
              </a:rPr>
              <a:t>Format der Notizen mittels Klicken bearbeiten</a:t>
            </a:r>
          </a:p>
        </p:txBody>
      </p:sp>
      <p:sp>
        <p:nvSpPr>
          <p:cNvPr id="1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Calibri"/>
              </a:rPr>
              <a:t>&lt;Kopfzeile&gt;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dt" idx="2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r>
              <a:rPr lang="de-DE" sz="1400" b="0" strike="noStrike" spc="-1">
                <a:latin typeface="Calibri"/>
              </a:rPr>
              <a:t>&lt;Datum/Uhrzeit&gt;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ftr" idx="3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lang="de-DE" sz="1400" b="0" strike="noStrike" spc="-1">
                <a:latin typeface="Calibri"/>
              </a:defRPr>
            </a:lvl1pPr>
          </a:lstStyle>
          <a:p>
            <a:r>
              <a:rPr lang="de-DE" sz="1400" b="0" strike="noStrike" spc="-1">
                <a:latin typeface="Calibri"/>
              </a:rPr>
              <a:t>&lt;Fußzeile&gt;</a:t>
            </a:r>
          </a:p>
        </p:txBody>
      </p:sp>
      <p:sp>
        <p:nvSpPr>
          <p:cNvPr id="125" name="PlaceHolder 6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lang="de-DE" sz="1400" b="0" strike="noStrike" spc="-1">
                <a:latin typeface="Calibri"/>
              </a:defRPr>
            </a:lvl1pPr>
          </a:lstStyle>
          <a:p>
            <a:pPr algn="r"/>
            <a:fld id="{57C5B813-24F5-418C-9B78-25C4AE606AFE}" type="slidenum">
              <a:rPr lang="de-DE" sz="1400" b="0" strike="noStrike" spc="-1">
                <a:latin typeface="Calibri"/>
              </a:rPr>
              <a:t>‹Nr.›</a:t>
            </a:fld>
            <a:endParaRPr lang="de-DE" sz="1400" b="0" strike="noStrike" spc="-1"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240" cy="4112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Calibri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3884760" y="8685360"/>
            <a:ext cx="29696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713D7254-6022-450C-BDB2-F57BBDF388A3}" type="slidenum">
              <a:rPr lang="de-DE" sz="1200" b="0" strike="noStrike" spc="-1">
                <a:solidFill>
                  <a:srgbClr val="000000"/>
                </a:solidFill>
                <a:latin typeface="Arial"/>
                <a:ea typeface="MS PGothic"/>
              </a:rPr>
              <a:t>3</a:t>
            </a:fld>
            <a:endParaRPr lang="de-DE" sz="12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Gerne von Ihnen korrigierte Fassung übernehmen. </a:t>
            </a:r>
          </a:p>
        </p:txBody>
      </p:sp>
      <p:sp>
        <p:nvSpPr>
          <p:cNvPr id="167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BEFD368-F2B0-43BA-A2FB-6C4904297EE7}" type="slidenum">
              <a:rPr lang="de-DE" sz="1400" b="0" strike="noStrike" spc="-1">
                <a:solidFill>
                  <a:srgbClr val="000000"/>
                </a:solidFill>
                <a:latin typeface="Calibri"/>
                <a:ea typeface="+mn-ea"/>
              </a:rPr>
              <a:t>4</a:t>
            </a:fld>
            <a:endParaRPr lang="de-DE" sz="14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Vielleicht haben Sie noch eine Idee, wie man die Tabelle übersichtlicher/schöner gestaltet? Halten Sie es für sinnvoll, noch Informationen dazu zu geben, für welches Studienniveau die Plätze sind? </a:t>
            </a:r>
          </a:p>
        </p:txBody>
      </p:sp>
      <p:sp>
        <p:nvSpPr>
          <p:cNvPr id="170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937604D4-0A9D-4A82-B070-BF3F9BEC873F}" type="slidenum">
              <a:rPr lang="de-DE" sz="1400" b="0" strike="noStrike" spc="-1">
                <a:solidFill>
                  <a:srgbClr val="000000"/>
                </a:solidFill>
                <a:latin typeface="Calibri"/>
                <a:ea typeface="+mn-ea"/>
              </a:rPr>
              <a:t>6</a:t>
            </a:fld>
            <a:endParaRPr lang="de-DE" sz="14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de-DE" sz="2000" b="0" strike="noStrike" spc="-1">
                <a:latin typeface="Calibri"/>
              </a:rPr>
              <a:t>Gerne von Ihnen korrigierte Fassung übernehmen.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de-DE" sz="2000" b="0" strike="noStrike" spc="-1"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de-DE" sz="2000" b="0" strike="noStrike" spc="-1">
                <a:latin typeface="Calibri"/>
              </a:rPr>
              <a:t>Vielleicht haben Sie noch eine Idee, wie man die Tabelle übersichtlicher/schöner gestaltet? Halten Sie es für sinnvoll, noch Informationen dazu zu geben, für welches Studienniveau die Plätze sind?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de-DE" sz="2000" b="0" strike="noStrike" spc="-1">
              <a:latin typeface="Calibri"/>
            </a:endParaRPr>
          </a:p>
        </p:txBody>
      </p:sp>
      <p:sp>
        <p:nvSpPr>
          <p:cNvPr id="173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AB44D514-7809-48E3-A8DB-9E93C71DB4AF}" type="slidenum">
              <a:rPr lang="de-DE" sz="1400" b="0" strike="noStrike" spc="-1">
                <a:solidFill>
                  <a:srgbClr val="000000"/>
                </a:solidFill>
                <a:latin typeface="Calibri"/>
                <a:ea typeface="+mn-ea"/>
              </a:rPr>
              <a:t>7</a:t>
            </a:fld>
            <a:endParaRPr lang="de-DE" sz="14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Calibri"/>
            </a:endParaRPr>
          </a:p>
        </p:txBody>
      </p:sp>
      <p:sp>
        <p:nvSpPr>
          <p:cNvPr id="176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AA46859A-62EB-40DB-BD6F-BAF02AA5983B}" type="slidenum">
              <a:rPr lang="de-DE" sz="1400" b="0" strike="noStrike" spc="-1">
                <a:solidFill>
                  <a:srgbClr val="000000"/>
                </a:solidFill>
                <a:latin typeface="Calibri"/>
                <a:ea typeface="+mn-ea"/>
              </a:rPr>
              <a:t>8</a:t>
            </a:fld>
            <a:endParaRPr lang="de-DE" sz="14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Evtl. Informationen zum Punktesystem ergänzen?</a:t>
            </a:r>
          </a:p>
        </p:txBody>
      </p:sp>
      <p:sp>
        <p:nvSpPr>
          <p:cNvPr id="179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1FBD10AB-6A1F-406B-A4A1-FD7F5C572CAA}" type="slidenum">
              <a:rPr lang="de-DE" sz="1400" b="0" strike="noStrike" spc="-1">
                <a:solidFill>
                  <a:srgbClr val="000000"/>
                </a:solidFill>
                <a:latin typeface="Calibri"/>
                <a:ea typeface="+mn-ea"/>
              </a:rPr>
              <a:t>10</a:t>
            </a:fld>
            <a:endParaRPr lang="de-DE" sz="14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  <a:prstGeom prst="rect">
            <a:avLst/>
          </a:prstGeom>
        </p:spPr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Vielleicht noch folgende Informationen als zusätzliche Folien ergänzen: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-- Infos zum Praktikum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-- Information darüber, dass Erasmus nur eine Möglichkeit für einen Auslandsaufenthalt ist und dass es weitere gibt, die direkt über die Stabsstelle Internationales laufen. </a:t>
            </a:r>
          </a:p>
          <a:p>
            <a:pPr marL="216000" indent="-216000">
              <a:lnSpc>
                <a:spcPct val="100000"/>
              </a:lnSpc>
            </a:pPr>
            <a:r>
              <a:rPr lang="de-DE" sz="2000" b="0" strike="noStrike" spc="-1">
                <a:latin typeface="Calibri"/>
              </a:rPr>
              <a:t>-- Weitere Themen, die bei den FAQ auftauchen??</a:t>
            </a:r>
          </a:p>
        </p:txBody>
      </p:sp>
      <p:sp>
        <p:nvSpPr>
          <p:cNvPr id="182" name="TextShape 3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636FFD1F-5C1D-494A-A892-1A3BBCE68DD8}" type="slidenum">
              <a:rPr lang="de-DE" sz="1400" b="0" strike="noStrike" spc="-1">
                <a:solidFill>
                  <a:srgbClr val="000000"/>
                </a:solidFill>
                <a:latin typeface="Calibri"/>
                <a:ea typeface="+mn-ea"/>
              </a:rPr>
              <a:t>16</a:t>
            </a:fld>
            <a:endParaRPr lang="de-DE" sz="1400" b="0" strike="noStrike" spc="-1"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342720" y="276192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35053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42964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1656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34272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242964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451656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A656B007-3AD3-4C75-9EDA-96A3CE5934D3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9267A090-46AB-4320-AE21-067CEA671A53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54B7934-6817-4F4E-83EA-566999AE470C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4ACD269-90C7-4297-8040-4710D16F03B5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409A807-B33E-4C84-B512-B5BA3FE781F1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342720" y="205200"/>
            <a:ext cx="61718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2300224-6EDB-4927-85C9-32FE872860C1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DC9826C-B7AB-444E-A5D4-AB08236E65E8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5053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BE7354A-4145-4541-A577-799D751A62E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04F059F-89F8-41DE-8B9B-FC036E090748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342720" y="276192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AC31809-17B7-4EFE-B1DB-7F6B590D7E96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35053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F1251C0-FC8B-4CB4-BDC2-41EFCBCACB95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242964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51656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34272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242964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451656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EF3C553D-728A-4BF4-A55C-17E5821EC32D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342720" y="205200"/>
            <a:ext cx="61718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35053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342720" y="276192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35053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242964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4516560" y="120348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34272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242964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4516560" y="2761920"/>
            <a:ext cx="1987200" cy="142272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342720" y="205200"/>
            <a:ext cx="6171840" cy="3981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3505320" y="276192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3505320" y="1203480"/>
            <a:ext cx="301176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342720" y="2761920"/>
            <a:ext cx="61718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/>
          <p:nvPr/>
        </p:nvPicPr>
        <p:blipFill>
          <a:blip r:embed="rId14"/>
          <a:stretch/>
        </p:blipFill>
        <p:spPr>
          <a:xfrm>
            <a:off x="4232520" y="-31320"/>
            <a:ext cx="2640960" cy="5185800"/>
          </a:xfrm>
          <a:prstGeom prst="rect">
            <a:avLst/>
          </a:prstGeom>
          <a:ln>
            <a:noFill/>
          </a:ln>
        </p:spPr>
      </p:pic>
      <p:pic>
        <p:nvPicPr>
          <p:cNvPr id="5" name="Grafik 3"/>
          <p:cNvPicPr/>
          <p:nvPr/>
        </p:nvPicPr>
        <p:blipFill>
          <a:blip r:embed="rId15"/>
          <a:stretch/>
        </p:blipFill>
        <p:spPr>
          <a:xfrm>
            <a:off x="328320" y="223200"/>
            <a:ext cx="2561040" cy="82728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 1"/>
          <p:cNvSpPr/>
          <p:nvPr/>
        </p:nvSpPr>
        <p:spPr>
          <a:xfrm>
            <a:off x="0" y="155520"/>
            <a:ext cx="333360" cy="0"/>
          </a:xfrm>
          <a:prstGeom prst="line">
            <a:avLst/>
          </a:prstGeom>
          <a:ln w="3240">
            <a:solidFill>
              <a:srgbClr val="262A3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41" name="Grafik 20"/>
          <p:cNvPicPr/>
          <p:nvPr/>
        </p:nvPicPr>
        <p:blipFill>
          <a:blip r:embed="rId14"/>
          <a:stretch/>
        </p:blipFill>
        <p:spPr>
          <a:xfrm>
            <a:off x="328320" y="4769280"/>
            <a:ext cx="545040" cy="321840"/>
          </a:xfrm>
          <a:prstGeom prst="rect">
            <a:avLst/>
          </a:prstGeom>
          <a:ln>
            <a:noFill/>
          </a:ln>
        </p:spPr>
      </p:pic>
      <p:sp>
        <p:nvSpPr>
          <p:cNvPr id="42" name="Line 2"/>
          <p:cNvSpPr/>
          <p:nvPr/>
        </p:nvSpPr>
        <p:spPr>
          <a:xfrm>
            <a:off x="328320" y="4713480"/>
            <a:ext cx="6207480" cy="0"/>
          </a:xfrm>
          <a:prstGeom prst="line">
            <a:avLst/>
          </a:prstGeom>
          <a:ln w="3240">
            <a:solidFill>
              <a:srgbClr val="D8413E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3" name="PlaceHolder 3"/>
          <p:cNvSpPr>
            <a:spLocks noGrp="1"/>
          </p:cNvSpPr>
          <p:nvPr>
            <p:ph type="sldNum" idx="1"/>
          </p:nvPr>
        </p:nvSpPr>
        <p:spPr>
          <a:xfrm>
            <a:off x="5866200" y="4882320"/>
            <a:ext cx="650160" cy="228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lnSpc>
                <a:spcPct val="100000"/>
              </a:lnSpc>
              <a:tabLst>
                <a:tab pos="0" algn="l"/>
              </a:tabLst>
              <a:defRPr lang="de-DE" sz="1000" b="0" strike="noStrike" spc="-1">
                <a:solidFill>
                  <a:srgbClr val="D8413E"/>
                </a:solidFill>
                <a:latin typeface="Arial"/>
                <a:ea typeface="MS PGothic"/>
              </a:defRPr>
            </a:lvl1pPr>
          </a:lstStyle>
          <a:p>
            <a:pPr algn="r">
              <a:lnSpc>
                <a:spcPct val="100000"/>
              </a:lnSpc>
              <a:tabLst>
                <a:tab pos="0" algn="l"/>
              </a:tabLst>
            </a:pPr>
            <a:fld id="{019509D5-1782-4377-90BE-B3FD35323BF8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‹Nr.›</a:t>
            </a:fld>
            <a:endParaRPr lang="de-DE" sz="1000" b="0" strike="noStrike" spc="-1">
              <a:latin typeface="Calibri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42720" y="205200"/>
            <a:ext cx="61718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42720" y="1203480"/>
            <a:ext cx="61718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hyperlink" Target="https://www.uni-leipzig.de/international/studium-und-praktikum-im-ausland/praktikum-und-co#c17355" TargetMode="External"/><Relationship Id="rId5" Type="http://schemas.openxmlformats.org/officeDocument/2006/relationships/image" Target="../media/image4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hyperlink" Target="https://www.uni-leipzig.de/international/studium-und-praktikum-im-ausland/praktikum-und-co#c17355" TargetMode="External"/><Relationship Id="rId5" Type="http://schemas.openxmlformats.org/officeDocument/2006/relationships/image" Target="../media/image4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7.xml"/><Relationship Id="rId5" Type="http://schemas.openxmlformats.org/officeDocument/2006/relationships/hyperlink" Target="https://www.spowi.uni-leipzig.de/studium/im-studium/international/auslandsstudium/" TargetMode="External"/><Relationship Id="rId6" Type="http://schemas.openxmlformats.org/officeDocument/2006/relationships/hyperlink" Target="mailto:erasmus.spowi@uni-leipzig.de" TargetMode="External"/><Relationship Id="rId7" Type="http://schemas.openxmlformats.org/officeDocument/2006/relationships/image" Target="../media/image4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.xml"/><Relationship Id="rId5" Type="http://schemas.openxmlformats.org/officeDocument/2006/relationships/hyperlink" Target="https://calendly.com/notthoff/sprechstunde" TargetMode="External"/><Relationship Id="rId6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.xml"/><Relationship Id="rId5" Type="http://schemas.openxmlformats.org/officeDocument/2006/relationships/hyperlink" Target="https://unileipzig.moveon4.de/publisher/1/deu" TargetMode="External"/><Relationship Id="rId6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hyperlink" Target="mailto:erasmus.spowi@uni-leipzig.de" TargetMode="External"/><Relationship Id="rId5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221760" y="2079000"/>
            <a:ext cx="6141240" cy="1485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Auslandsaufenthalt: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de-DE" sz="2000" b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ERASMUS+ </a:t>
            </a:r>
            <a:r>
              <a:rPr dirty="0"/>
              <a:t/>
            </a:r>
            <a:br>
              <a:rPr dirty="0"/>
            </a:br>
            <a:r>
              <a:rPr lang="de-DE" sz="2000" b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an der Sportwissenschaftlichen Fakultät</a:t>
            </a:r>
            <a:endParaRPr lang="de-DE" sz="2000" b="0" strike="noStrike" spc="-1" dirty="0">
              <a:latin typeface="Calibri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222120" y="3565440"/>
            <a:ext cx="5107680" cy="599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092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de-DE" sz="1600" b="0" strike="noStrike" spc="-1">
                <a:solidFill>
                  <a:srgbClr val="262A31"/>
                </a:solidFill>
                <a:latin typeface="Arial"/>
                <a:ea typeface="MS PGothic"/>
              </a:rPr>
              <a:t>Erasmus Team der Sportwissenschaftlichen Fakultät</a:t>
            </a:r>
            <a:endParaRPr lang="de-DE" sz="1600" b="0" strike="noStrike" spc="-1">
              <a:latin typeface="Calibri"/>
            </a:endParaRPr>
          </a:p>
        </p:txBody>
      </p:sp>
      <p:pic>
        <p:nvPicPr>
          <p:cNvPr id="9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353" y="4314091"/>
            <a:ext cx="504581" cy="504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342720" y="30492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Auswahlkriterien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342720" y="1161000"/>
            <a:ext cx="6407280" cy="34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Vollständigkeit und formelle Korrektheit </a:t>
            </a:r>
            <a:r>
              <a:rPr dirty="0"/>
              <a:t/>
            </a:r>
            <a:br>
              <a:rPr dirty="0"/>
            </a:b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der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Bewerbungsunterlagen</a:t>
            </a:r>
            <a:b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</a:b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Sinnhaftigkeit des geplanten Aufenthalts in Bezug zum bisherigen Studium und in Bezug zur künftigen Studien- und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Berufsplanung</a:t>
            </a:r>
            <a:b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</a:b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Qualifikation/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Studienleistungen</a:t>
            </a:r>
            <a:b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</a:b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Sprachkenntnisse, die für den Aufenthalt erforderlich sind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26CFFFC2-3FDD-4DF7-AAA7-CFAC35AAF46E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10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4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2354" y="4098864"/>
            <a:ext cx="601296" cy="601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42720" y="30492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Beratung und Unterstützung </a:t>
            </a:r>
            <a:r>
              <a:t/>
            </a:r>
            <a:br/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durch Fachkoordinatorin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342720" y="1245960"/>
            <a:ext cx="6173640" cy="33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Beratung vor der Entscheidung für einen Auslandsaufenthalt (Planung)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Nominierung für den Aufenthalt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Planung des Aufenthaltes: Learning Agreement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Nach dem Aufenthalt: Anerkennung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C76EE71-3435-4851-A924-9A37AEE3B48F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11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3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6914" y="4091354"/>
            <a:ext cx="509446" cy="509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42720" y="7200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 dirty="0" smtClean="0">
                <a:solidFill>
                  <a:srgbClr val="000000"/>
                </a:solidFill>
                <a:latin typeface="Arial"/>
                <a:ea typeface="MS PGothic"/>
              </a:rPr>
              <a:t>Auslandspraktikum mit Erasmus+</a:t>
            </a:r>
            <a:endParaRPr lang="de-DE" sz="2000" b="0" strike="noStrike" spc="-1" dirty="0">
              <a:latin typeface="Calibri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342720" y="1061640"/>
            <a:ext cx="6173640" cy="33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dirty="0" smtClean="0"/>
              <a:t>selbst </a:t>
            </a:r>
            <a:r>
              <a:rPr lang="de-DE" dirty="0"/>
              <a:t>organisiertes Praktikum über Erasmus+ an einer eigenständig ausgesuchten </a:t>
            </a:r>
            <a:r>
              <a:rPr lang="de-DE" dirty="0" smtClean="0"/>
              <a:t>Einrichtung</a:t>
            </a:r>
            <a:br>
              <a:rPr lang="de-DE" dirty="0" smtClean="0"/>
            </a:br>
            <a:endParaRPr lang="de-DE" spc="-1" dirty="0">
              <a:latin typeface="Calibri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dirty="0" smtClean="0"/>
              <a:t>Anfangs- </a:t>
            </a:r>
            <a:r>
              <a:rPr lang="de-DE" dirty="0"/>
              <a:t>und Endzeitpunkt des Praktikums sind frei </a:t>
            </a:r>
            <a:r>
              <a:rPr lang="de-DE" dirty="0" smtClean="0"/>
              <a:t>wählbar</a:t>
            </a:r>
            <a:br>
              <a:rPr lang="de-DE" dirty="0" smtClean="0"/>
            </a:br>
            <a:endParaRPr lang="de-DE" dirty="0" smtClean="0"/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dirty="0"/>
              <a:t>Mindestdauer von 60 Tagen (zwei Monaten</a:t>
            </a:r>
            <a:r>
              <a:rPr lang="de-DE" dirty="0" smtClean="0"/>
              <a:t>)</a:t>
            </a:r>
            <a:br>
              <a:rPr lang="de-DE" dirty="0" smtClean="0"/>
            </a:br>
            <a:endParaRPr lang="de-DE" sz="1800" b="0" strike="noStrike" spc="-1" dirty="0" smtClean="0">
              <a:solidFill>
                <a:srgbClr val="000000"/>
              </a:solidFill>
              <a:latin typeface="Arial"/>
              <a:ea typeface="MS PGothic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Informationen zum Erasmus+ Praktikum auf den Seiten der Stabsstelle Internationales (</a:t>
            </a:r>
            <a:r>
              <a:rPr lang="de-DE" spc="-1" dirty="0">
                <a:solidFill>
                  <a:srgbClr val="000000"/>
                </a:solidFill>
                <a:ea typeface="MS PGothic"/>
              </a:rPr>
              <a:t>SI): </a:t>
            </a:r>
            <a:r>
              <a:rPr lang="de-DE" spc="-1" dirty="0">
                <a:ea typeface="MS PGothic"/>
                <a:hlinkClick r:id="rId4"/>
              </a:rPr>
              <a:t>https://</a:t>
            </a:r>
            <a:r>
              <a:rPr lang="de-DE" spc="-1" dirty="0" smtClean="0">
                <a:ea typeface="MS PGothic"/>
                <a:hlinkClick r:id="rId4"/>
              </a:rPr>
              <a:t>www.uni-leipzig.de/international/studium-und-praktikum-im-ausland/praktikum-und-co#c17355</a:t>
            </a:r>
            <a:endParaRPr lang="de-DE" spc="-1" dirty="0" smtClean="0">
              <a:ea typeface="MS PGothic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endParaRPr lang="de-DE" sz="1800" b="0" i="1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C76EE71-3435-4851-A924-9A37AEE3B48F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12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4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0600" y="4109650"/>
            <a:ext cx="53975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5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42720" y="7200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 dirty="0" smtClean="0">
                <a:solidFill>
                  <a:srgbClr val="000000"/>
                </a:solidFill>
                <a:latin typeface="Arial"/>
                <a:ea typeface="MS PGothic"/>
              </a:rPr>
              <a:t>Weitere Programme </a:t>
            </a:r>
            <a:endParaRPr lang="de-DE" sz="2000" b="0" strike="noStrike" spc="-1" dirty="0">
              <a:latin typeface="Calibri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342720" y="1061640"/>
            <a:ext cx="6173640" cy="33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dirty="0" smtClean="0"/>
              <a:t>Neben der Erasmus+ Förderung gibt es noch weitere Förderungen für ein Auslandsstudium oder Auslandspraktikum </a:t>
            </a:r>
            <a:br>
              <a:rPr lang="de-DE" dirty="0" smtClean="0"/>
            </a:br>
            <a:endParaRPr lang="de-DE" spc="-1" dirty="0">
              <a:latin typeface="Calibri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dirty="0" smtClean="0"/>
              <a:t>Möglichkeiten für Abschlussarbeit, Sprachkurs, Fachkurs und </a:t>
            </a:r>
            <a:r>
              <a:rPr lang="de-DE" dirty="0" err="1" smtClean="0"/>
              <a:t>co.</a:t>
            </a:r>
            <a:r>
              <a:rPr lang="de-DE" dirty="0" smtClean="0"/>
              <a:t> im Ausland </a:t>
            </a:r>
            <a:br>
              <a:rPr lang="de-DE" dirty="0" smtClean="0"/>
            </a:br>
            <a:endParaRPr lang="de-DE" sz="1800" b="0" strike="noStrike" spc="-1" dirty="0" smtClean="0">
              <a:solidFill>
                <a:srgbClr val="000000"/>
              </a:solidFill>
              <a:latin typeface="Arial"/>
              <a:ea typeface="MS PGothic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Informationen zu weiteren Programmen finden Sie auf den Seiten der Stabsstelle Internationales (</a:t>
            </a:r>
            <a:r>
              <a:rPr lang="de-DE" spc="-1" dirty="0">
                <a:solidFill>
                  <a:srgbClr val="000000"/>
                </a:solidFill>
                <a:ea typeface="MS PGothic"/>
              </a:rPr>
              <a:t>SI): </a:t>
            </a:r>
            <a:r>
              <a:rPr lang="de-DE" spc="-1" dirty="0">
                <a:ea typeface="MS PGothic"/>
                <a:hlinkClick r:id="rId4"/>
              </a:rPr>
              <a:t>https://</a:t>
            </a:r>
            <a:r>
              <a:rPr lang="de-DE" spc="-1" dirty="0" smtClean="0">
                <a:ea typeface="MS PGothic"/>
                <a:hlinkClick r:id="rId4"/>
              </a:rPr>
              <a:t>www.uni-leipzig.de/international/studium-und-praktikum-im-ausland/praktikum-und-co#c17355</a:t>
            </a:r>
            <a:endParaRPr lang="de-DE" spc="-1" dirty="0" smtClean="0">
              <a:ea typeface="MS PGothic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endParaRPr lang="de-DE" sz="1800" b="0" i="1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C76EE71-3435-4851-A924-9A37AEE3B48F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13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2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3502" y="4156542"/>
            <a:ext cx="492858" cy="4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342720" y="-23446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cap="all" spc="-1" dirty="0" smtClean="0">
                <a:solidFill>
                  <a:srgbClr val="000000"/>
                </a:solidFill>
                <a:latin typeface="Arial"/>
                <a:ea typeface="MS PGothic"/>
              </a:rPr>
              <a:t>FAQ</a:t>
            </a:r>
            <a:endParaRPr lang="de-DE" sz="2000" b="0" strike="noStrike" spc="-1" dirty="0">
              <a:latin typeface="Calibri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342720" y="828720"/>
            <a:ext cx="6173640" cy="33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">
              <a:spcBef>
                <a:spcPts val="360"/>
              </a:spcBef>
              <a:buClr>
                <a:srgbClr val="D8413E"/>
              </a:buClr>
            </a:pPr>
            <a:r>
              <a:rPr lang="de-DE" dirty="0"/>
              <a:t>Wie viele Leistungspunkte bzw. ECTS muss ich in einem Auslandssemester belegen? </a:t>
            </a:r>
            <a:br>
              <a:rPr lang="de-DE" dirty="0"/>
            </a:br>
            <a:r>
              <a:rPr lang="de-DE" i="1" dirty="0"/>
              <a:t>30 ECTS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marL="2160">
              <a:spcBef>
                <a:spcPts val="360"/>
              </a:spcBef>
              <a:buClr>
                <a:srgbClr val="D8413E"/>
              </a:buClr>
            </a:pPr>
            <a:r>
              <a:rPr lang="de-DE" dirty="0" smtClean="0"/>
              <a:t>Müssen alle absolvierten ECTS an der Universität Leipzig angerechnet werden? </a:t>
            </a:r>
            <a:br>
              <a:rPr lang="de-DE" dirty="0" smtClean="0"/>
            </a:br>
            <a:r>
              <a:rPr lang="de-DE" i="1" dirty="0" smtClean="0"/>
              <a:t>Nein, es müssen nicht alle ECTS angerechnet werden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spc="-1" dirty="0" smtClean="0">
              <a:latin typeface="Calibri"/>
            </a:endParaRPr>
          </a:p>
          <a:p>
            <a:pPr marL="2160">
              <a:spcBef>
                <a:spcPts val="360"/>
              </a:spcBef>
              <a:buClr>
                <a:srgbClr val="D8413E"/>
              </a:buClr>
            </a:pPr>
            <a:r>
              <a:rPr lang="de-DE" dirty="0" smtClean="0"/>
              <a:t>Sollte ich für das Empfehlungsschreiben ein bestimmtes Formular verwenden? </a:t>
            </a:r>
            <a:br>
              <a:rPr lang="de-DE" dirty="0" smtClean="0"/>
            </a:br>
            <a:r>
              <a:rPr lang="de-DE" i="1" dirty="0"/>
              <a:t>Es ist möglich ein Formular für das Empfehlungsschreiben zu verwenden, aber nicht erforderlich. Ein informeller Brief ist </a:t>
            </a:r>
            <a:r>
              <a:rPr lang="de-DE" i="1" dirty="0" smtClean="0"/>
              <a:t>vollkommen ausreichend </a:t>
            </a:r>
            <a:endParaRPr lang="de-DE" sz="1800" i="1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C76EE71-3435-4851-A924-9A37AEE3B48F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14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3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2375" y="4279006"/>
            <a:ext cx="423985" cy="42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342720" y="30492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Generelle Hinweise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342720" y="1263960"/>
            <a:ext cx="6394320" cy="333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Planen Sie frühzeitig!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Erwarten Sie einen Vorlauf für Termine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in der Sprechstunde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Lesen Sie die Informationen auf den Internetseiten der Sportwissenschaftlichen Fakultät und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der Stabsstelle Internationales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53FDE754-1F49-420B-A05C-4FCADF0671C0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15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3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5191" y="4079631"/>
            <a:ext cx="521169" cy="521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42720" y="30492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kontakt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342720" y="1210320"/>
            <a:ext cx="6452640" cy="339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MS PGothic"/>
              </a:rPr>
              <a:t>Internet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0" u="sng" strike="noStrike" spc="-1">
                <a:solidFill>
                  <a:srgbClr val="B02F2C"/>
                </a:solidFill>
                <a:uFillTx/>
                <a:latin typeface="Arial"/>
                <a:ea typeface="DejaVu Sans"/>
                <a:hlinkClick r:id="rId5"/>
              </a:rPr>
              <a:t>https://www.spowi.uni-leipzig.de/studium/im-studium/international/auslandsstudium/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MS PGothic"/>
              </a:rPr>
              <a:t>Email: </a:t>
            </a:r>
            <a:endParaRPr lang="de-DE" sz="1800" b="0" strike="noStrike" spc="-1">
              <a:latin typeface="Calibri"/>
            </a:endParaRPr>
          </a:p>
          <a:p>
            <a:pPr marL="144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0" u="sng" strike="noStrike" spc="-1">
                <a:solidFill>
                  <a:srgbClr val="B02F2C"/>
                </a:solidFill>
                <a:uFillTx/>
                <a:latin typeface="Arial"/>
                <a:ea typeface="MS PGothic"/>
                <a:hlinkClick r:id="rId6"/>
              </a:rPr>
              <a:t>erasmus.spowi@uni-leipzig.de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6375C4DA-C2E2-407C-A947-D808BF072CB4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16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4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8640" y="4113080"/>
            <a:ext cx="487720" cy="48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42720" y="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INHALTE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42720" y="866192"/>
            <a:ext cx="6343560" cy="34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Fachkoordinatorin</a:t>
            </a:r>
            <a:r>
              <a:rPr dirty="0"/>
              <a:t/>
            </a:r>
            <a:br>
              <a:rPr dirty="0"/>
            </a:b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an der Sportwissenschaftlichen Fakultät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Partnerhochschulen in den Sportwissenschaften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Bewerbung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für ein Erasmus+ Auslandsstudium 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Beratung/ Unterstützung durch die 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Fachkoordinatorin</a:t>
            </a: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pc="-1" dirty="0" smtClean="0">
                <a:solidFill>
                  <a:srgbClr val="000000"/>
                </a:solidFill>
                <a:latin typeface="Arial"/>
                <a:ea typeface="MS PGothic"/>
              </a:rPr>
              <a:t>Auslandspraktikum mit Erasmus+ </a:t>
            </a: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pc="-1" dirty="0" smtClean="0">
                <a:solidFill>
                  <a:srgbClr val="000000"/>
                </a:solidFill>
                <a:latin typeface="Arial"/>
                <a:ea typeface="MS PGothic"/>
              </a:rPr>
              <a:t>Weitere Programme</a:t>
            </a: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pc="-1" dirty="0" smtClean="0">
                <a:solidFill>
                  <a:srgbClr val="000000"/>
                </a:solidFill>
                <a:latin typeface="Arial"/>
                <a:ea typeface="MS PGothic"/>
              </a:rPr>
              <a:t>FAQ</a:t>
            </a: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Generelle 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Hinweise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Kontakt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5AF123FF-0980-43FE-B130-929ADACB9A79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2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2" name="Agend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0360" y="4214160"/>
            <a:ext cx="486000" cy="4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342720" y="304920"/>
            <a:ext cx="651312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fachkoordinatorin</a:t>
            </a:r>
            <a:r>
              <a:t/>
            </a:r>
            <a:br/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an der sportwissenschaftlichen fakultät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342720" y="1161000"/>
            <a:ext cx="6173640" cy="34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Studium, Praktikum,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Arial"/>
                <a:ea typeface="MS PGothic"/>
              </a:rPr>
              <a:t>Staff</a:t>
            </a:r>
            <a:r>
              <a:rPr lang="de-DE" sz="1800" b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 Mobility: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Jun.-Prof.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Arial"/>
                <a:ea typeface="MS PGothic"/>
              </a:rPr>
              <a:t>Nanna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Arial"/>
                <a:ea typeface="MS PGothic"/>
              </a:rPr>
              <a:t>Notthoff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,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Arial"/>
                <a:ea typeface="MS PGothic"/>
              </a:rPr>
              <a:t>Ph.D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.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1" strike="noStrike" spc="-1" dirty="0">
                <a:solidFill>
                  <a:srgbClr val="B02F2C"/>
                </a:solidFill>
                <a:latin typeface="Arial"/>
                <a:ea typeface="MS PGothic"/>
              </a:rPr>
              <a:t>Terminbuchung für die Sprechstunde Online: </a:t>
            </a:r>
            <a:r>
              <a:rPr lang="de-DE" sz="1800" b="1" u="sng" strike="noStrike" spc="-1" dirty="0">
                <a:solidFill>
                  <a:srgbClr val="B02F2C"/>
                </a:solidFill>
                <a:uFillTx/>
                <a:latin typeface="Arial"/>
                <a:ea typeface="MS PGothic"/>
                <a:hlinkClick r:id="rId5"/>
              </a:rPr>
              <a:t>https://calendly.com/notthoff/sprechstunde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0" strike="noStrike" spc="-1" dirty="0">
                <a:solidFill>
                  <a:srgbClr val="0070C0"/>
                </a:solidFill>
                <a:latin typeface="Arial"/>
                <a:ea typeface="MS PGothic"/>
              </a:rPr>
              <a:t>Aktuell findet die Sprechstunde über Zoom statt!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1" strike="noStrike" spc="-1" dirty="0">
                <a:solidFill>
                  <a:srgbClr val="000000"/>
                </a:solidFill>
                <a:latin typeface="Arial"/>
                <a:ea typeface="MS PGothic"/>
              </a:rPr>
              <a:t>Unterstützung: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Janice Habig, 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Wissenschaftliche Hilfskraft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 dirty="0">
              <a:latin typeface="Calibri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FF6967C9-902F-4447-869A-0666F9B34AFD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3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3" name="Fachkoordinat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5145" y="4200345"/>
            <a:ext cx="541215" cy="54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342720" y="30492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ERASMUS Studienplätze </a:t>
            </a:r>
            <a:r>
              <a:t/>
            </a:r>
            <a:br/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in den Sportwissenschaften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342720" y="1161000"/>
            <a:ext cx="6173640" cy="34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13 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Länder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19 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Hochschulen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 smtClean="0">
                <a:solidFill>
                  <a:srgbClr val="000000"/>
                </a:solidFill>
                <a:latin typeface="Arial"/>
                <a:ea typeface="MS PGothic"/>
              </a:rPr>
              <a:t>48 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Plätze</a:t>
            </a: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1440">
              <a:lnSpc>
                <a:spcPct val="100000"/>
              </a:lnSpc>
              <a:spcBef>
                <a:spcPts val="360"/>
              </a:spcBef>
            </a:pPr>
            <a:r>
              <a:rPr lang="de-DE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Portal für Auslandsaufenthalte: </a:t>
            </a:r>
            <a:endParaRPr lang="de-DE" sz="1800" b="0" strike="noStrike" spc="-1" dirty="0">
              <a:latin typeface="Calibri"/>
            </a:endParaRPr>
          </a:p>
          <a:p>
            <a:pPr marL="1440">
              <a:lnSpc>
                <a:spcPct val="100000"/>
              </a:lnSpc>
              <a:spcBef>
                <a:spcPts val="360"/>
              </a:spcBef>
            </a:pPr>
            <a:r>
              <a:rPr lang="de-DE" sz="1800" b="0" u="sng" strike="noStrike" spc="-1" dirty="0">
                <a:solidFill>
                  <a:srgbClr val="B02F2C"/>
                </a:solidFill>
                <a:uFillTx/>
                <a:latin typeface="Arial"/>
                <a:ea typeface="DejaVu Sans"/>
                <a:hlinkClick r:id="rId5"/>
              </a:rPr>
              <a:t>https://unileipzig.moveon4.de/publisher/1/deu</a:t>
            </a:r>
            <a:endParaRPr lang="de-DE" sz="1800" b="0" strike="noStrike" spc="-1" dirty="0">
              <a:latin typeface="Calibri"/>
            </a:endParaRPr>
          </a:p>
          <a:p>
            <a:pPr marL="1440"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 marL="1440"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de-DE" sz="1800" b="0" strike="noStrike" spc="-1" dirty="0">
              <a:latin typeface="Calibri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7C70180D-B44E-487A-8DD9-59F07CA0781B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4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2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59797" y="4044237"/>
            <a:ext cx="556563" cy="556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5397271" cy="5143500"/>
          </a:xfrm>
          <a:prstGeom prst="rect">
            <a:avLst/>
          </a:prstGeom>
        </p:spPr>
      </p:pic>
      <p:pic>
        <p:nvPicPr>
          <p:cNvPr id="3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6945" y="4518990"/>
            <a:ext cx="460237" cy="460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342720" y="304920"/>
            <a:ext cx="6173640" cy="67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Partnerhochschulen (Länder A–Ö) 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C7197DDF-4A65-4C22-846C-53E00FCD35AF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6</a:t>
            </a:fld>
            <a:endParaRPr lang="de-DE" sz="1000" b="0" strike="noStrike" spc="-1">
              <a:latin typeface="Calibri"/>
            </a:endParaRPr>
          </a:p>
        </p:txBody>
      </p:sp>
      <p:graphicFrame>
        <p:nvGraphicFramePr>
          <p:cNvPr id="10" name="Table 3"/>
          <p:cNvGraphicFramePr/>
          <p:nvPr>
            <p:extLst>
              <p:ext uri="{D42A27DB-BD31-4B8C-83A1-F6EECF244321}">
                <p14:modId xmlns:p14="http://schemas.microsoft.com/office/powerpoint/2010/main" val="854447806"/>
              </p:ext>
            </p:extLst>
          </p:nvPr>
        </p:nvGraphicFramePr>
        <p:xfrm>
          <a:off x="390420" y="1087849"/>
          <a:ext cx="6078240" cy="3469722"/>
        </p:xfrm>
        <a:graphic>
          <a:graphicData uri="http://schemas.openxmlformats.org/drawingml/2006/table">
            <a:tbl>
              <a:tblPr/>
              <a:tblGrid>
                <a:gridCol w="1198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69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28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4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Land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9DA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Universität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9DA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Zahl der Plätze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9DA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5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Belgien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Katholieke</a:t>
                      </a: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</a:t>
                      </a:r>
                      <a:r>
                        <a:rPr lang="fr-FR" sz="1400" b="0" strike="noStrike" spc="-1" dirty="0" err="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Universiteit</a:t>
                      </a: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 Leuven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5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Dänemark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strike="noStrike" spc="-1" dirty="0" err="1" smtClean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K</a:t>
                      </a:r>
                      <a:r>
                        <a:rPr lang="fr-FR" sz="1400" kern="1200" dirty="0" err="1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øbenhavns</a:t>
                      </a:r>
                      <a:r>
                        <a:rPr lang="fr-FR" sz="1400" kern="1200" dirty="0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fr-FR" sz="1400" kern="1200" dirty="0" err="1" smtClean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Universitet</a:t>
                      </a:r>
                      <a:endParaRPr lang="fr-FR" sz="140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Frankreich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Aix-Marseille Université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Frankreich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Université de la Réunion 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Frankreich</a:t>
                      </a:r>
                      <a:endParaRPr lang="de-DE" sz="1400" b="0" strike="noStrike" spc="-1" dirty="0" smtClean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Université Nice Sophia Antipolis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4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Griechenland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fr-FR" sz="1400" b="0" strike="noStrike" spc="-1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Panepistimio</a:t>
                      </a:r>
                      <a:r>
                        <a:rPr lang="fr-FR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 </a:t>
                      </a:r>
                      <a:r>
                        <a:rPr lang="fr-FR" sz="1400" b="0" strike="noStrike" spc="-1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Thessalias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4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Italien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it-IT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Università degli Studi 'G. d'Annunzio' - Chieti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0" strike="noStrike" spc="-1" dirty="0" smtClean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Italien</a:t>
                      </a:r>
                      <a:endParaRPr lang="de-DE" sz="1400" b="0" strike="noStrike" spc="-1" dirty="0" smtClean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8000"/>
                        </a:lnSpc>
                        <a:spcAft>
                          <a:spcPts val="799"/>
                        </a:spcAft>
                      </a:pPr>
                      <a:r>
                        <a:rPr lang="de-DE" sz="1400" b="0" strike="noStrike" spc="-1" dirty="0" err="1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Università</a:t>
                      </a: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 </a:t>
                      </a:r>
                      <a:r>
                        <a:rPr lang="de-DE" sz="1400" b="0" strike="noStrike" spc="-1" dirty="0" err="1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degli</a:t>
                      </a: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 Studi di Roma “</a:t>
                      </a:r>
                      <a:r>
                        <a:rPr lang="de-DE" sz="1400" b="0" strike="noStrike" spc="-1" dirty="0" err="1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Foro</a:t>
                      </a: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 </a:t>
                      </a:r>
                      <a:r>
                        <a:rPr lang="de-DE" sz="1400" b="0" strike="noStrike" spc="-1" dirty="0" err="1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Italico</a:t>
                      </a: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SimSun;宋体"/>
                        </a:rPr>
                        <a:t>”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Norwegen</a:t>
                      </a:r>
                      <a:endParaRPr lang="de-DE" sz="1400" b="0" strike="noStrike" spc="-1" dirty="0" smtClean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Idrettshogskole</a:t>
                      </a: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 Oslo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Österreich</a:t>
                      </a:r>
                      <a:endParaRPr lang="de-DE" sz="1400" b="0" strike="noStrike" spc="-1" dirty="0" smtClean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strike="noStrike" spc="-1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Karl-Franzens-Universität Graz</a:t>
                      </a:r>
                      <a:endParaRPr lang="de-DE" sz="1400" b="0" strike="noStrike" spc="-1" dirty="0" smtClean="0">
                        <a:latin typeface="Calibri"/>
                      </a:endParaRPr>
                    </a:p>
                  </a:txBody>
                  <a:tcPr marL="4680" marR="46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 smtClean="0">
                          <a:latin typeface="Calibri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</a:tr>
            </a:tbl>
          </a:graphicData>
        </a:graphic>
      </p:graphicFrame>
      <p:pic>
        <p:nvPicPr>
          <p:cNvPr id="7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2028" y="557564"/>
            <a:ext cx="448343" cy="448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342720" y="304920"/>
            <a:ext cx="6173640" cy="590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Partnerhochschulen (Länder P–Z) 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6B1CDA82-144F-4F57-8057-D01F43E9A417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7</a:t>
            </a:fld>
            <a:endParaRPr lang="de-DE" sz="1000" b="0" strike="noStrike" spc="-1">
              <a:latin typeface="Calibri"/>
            </a:endParaRPr>
          </a:p>
        </p:txBody>
      </p:sp>
      <p:graphicFrame>
        <p:nvGraphicFramePr>
          <p:cNvPr id="143" name="Table 3"/>
          <p:cNvGraphicFramePr/>
          <p:nvPr>
            <p:extLst>
              <p:ext uri="{D42A27DB-BD31-4B8C-83A1-F6EECF244321}">
                <p14:modId xmlns:p14="http://schemas.microsoft.com/office/powerpoint/2010/main" val="673866275"/>
              </p:ext>
            </p:extLst>
          </p:nvPr>
        </p:nvGraphicFramePr>
        <p:xfrm>
          <a:off x="342720" y="964221"/>
          <a:ext cx="6077880" cy="3688080"/>
        </p:xfrm>
        <a:graphic>
          <a:graphicData uri="http://schemas.openxmlformats.org/drawingml/2006/table">
            <a:tbl>
              <a:tblPr/>
              <a:tblGrid>
                <a:gridCol w="935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983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44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4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Land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9DA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Universität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9DAE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de-DE" sz="1400" b="1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Zahl der Plätze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B9DAE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Polen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pl-PL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Akademia Wychowania Fizycznego Józefa Pilsudskiego Warschau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Polen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Gdansk University of Physical Education and Sport (Danzig)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9607742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Portugal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Universidade Tecnica de Lisboa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4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Schweden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Gymnastik- och idrottshögskolan (GIH) Stockholm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Schweden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Halmstad University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Slowenien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University of Ljubljana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4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Spanien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Sporthochschule Barcelona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5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Spanien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Universidad Pablo de Olavide de Sevilla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8F3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5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Tschechien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de-DE" sz="1400" b="0" strike="noStrike" spc="-1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Univerzita Karlova v Praze (Prag)</a:t>
                      </a:r>
                      <a:endParaRPr lang="de-DE" sz="1400" b="0" strike="noStrike" spc="-1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de-DE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lang="de-DE" sz="1400" b="0" strike="noStrike" spc="-1" dirty="0">
                        <a:latin typeface="Calibri"/>
                      </a:endParaRPr>
                    </a:p>
                  </a:txBody>
                  <a:tcPr marL="4680" marR="46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342720" y="30492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Bewerbungsunterlagen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342720" y="1161000"/>
            <a:ext cx="6326640" cy="34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70000" indent="-267840">
              <a:lnSpc>
                <a:spcPct val="15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Bewerbungsformblatt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5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Motivationsschreiben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2 Empfehlungsschreiben </a:t>
            </a:r>
            <a:r>
              <a:rPr dirty="0"/>
              <a:t/>
            </a:r>
            <a:br>
              <a:rPr dirty="0"/>
            </a:b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(davon mind. 1 von einer Hochschullehrerin/ einem Hochschullehrer)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5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Zeugnisse/ Ergebnisse aus dem Studium</a:t>
            </a:r>
            <a:endParaRPr lang="de-DE" sz="1800" b="0" strike="noStrike" spc="-1" dirty="0">
              <a:latin typeface="Calibri"/>
            </a:endParaRPr>
          </a:p>
          <a:p>
            <a:pPr marL="270000" indent="-267840">
              <a:lnSpc>
                <a:spcPct val="15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MS PGothic"/>
              </a:rPr>
              <a:t>Nachweis über gefordertes Sprachniveau</a:t>
            </a:r>
            <a:endParaRPr lang="de-DE" sz="1800" b="0" strike="noStrike" spc="-1" dirty="0">
              <a:latin typeface="Calibri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1478949-5F3C-4675-9B2F-D11A567FC696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8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4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9114" y="4093554"/>
            <a:ext cx="507246" cy="507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342720" y="304920"/>
            <a:ext cx="6173640" cy="75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000" b="1" strike="noStrike" cap="all" spc="-1">
                <a:solidFill>
                  <a:srgbClr val="000000"/>
                </a:solidFill>
                <a:latin typeface="Arial"/>
                <a:ea typeface="MS PGothic"/>
              </a:rPr>
              <a:t>Bewerbungsdeadline &amp; Bewerbungsmodalität</a:t>
            </a:r>
            <a:endParaRPr lang="de-DE" sz="2000" b="0" strike="noStrike" spc="-1">
              <a:latin typeface="Calibri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342720" y="1161000"/>
            <a:ext cx="6326640" cy="343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MS PGothic"/>
              </a:rPr>
              <a:t>Deadline (für jeweils kommendes WiSe &amp; SoSe)</a:t>
            </a:r>
            <a:endParaRPr lang="de-DE" sz="1800" b="0" strike="noStrike" spc="-1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15. Dezember eines Jahres 23:59 Uhr</a:t>
            </a: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de-DE" sz="1800" b="0" strike="noStrike" spc="-1">
              <a:latin typeface="Calibri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1" strike="noStrike" spc="-1">
                <a:solidFill>
                  <a:srgbClr val="000000"/>
                </a:solidFill>
                <a:latin typeface="Arial"/>
                <a:ea typeface="MS PGothic"/>
              </a:rPr>
              <a:t>Bewerbungsmodalität</a:t>
            </a:r>
            <a:endParaRPr lang="de-DE" sz="1800" b="0" strike="noStrike" spc="-1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Unterlagen in einer zusammenhängenden PDF-Datei </a:t>
            </a:r>
            <a:r>
              <a:t/>
            </a:r>
            <a:br/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an </a:t>
            </a:r>
            <a:r>
              <a:rPr lang="de-DE" sz="1800" b="0" u="sng" strike="noStrike" spc="-1">
                <a:solidFill>
                  <a:srgbClr val="B02F2C"/>
                </a:solidFill>
                <a:uFillTx/>
                <a:latin typeface="Arial"/>
                <a:ea typeface="MS PGothic"/>
                <a:hlinkClick r:id="rId4"/>
              </a:rPr>
              <a:t>erasmus.spowi@uni-leipzig.de</a:t>
            </a: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MS PGothic"/>
              </a:rPr>
              <a:t> </a:t>
            </a:r>
            <a:endParaRPr lang="de-DE" sz="1800" b="0" strike="noStrike" spc="-1">
              <a:latin typeface="Calibri"/>
            </a:endParaRPr>
          </a:p>
          <a:p>
            <a:pPr marL="270000" indent="-267840">
              <a:lnSpc>
                <a:spcPct val="100000"/>
              </a:lnSpc>
              <a:spcBef>
                <a:spcPts val="360"/>
              </a:spcBef>
              <a:buClr>
                <a:srgbClr val="D8413E"/>
              </a:buClr>
              <a:buFont typeface="Symbol"/>
              <a:buChar char="-"/>
              <a:tabLst>
                <a:tab pos="0" algn="l"/>
              </a:tabLs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Benennen Sie Ihre PDF-Datei bitte nach folgendem Standard: Nachname, Vorname - Dokumentenname</a:t>
            </a:r>
            <a:endParaRPr lang="de-DE" sz="1800" b="0" strike="noStrike" spc="-1">
              <a:latin typeface="Calibri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5866200" y="4882320"/>
            <a:ext cx="65016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674D49BE-C779-410B-ABF0-B2F67145E758}" type="slidenum">
              <a:rPr lang="de-DE" sz="1000" b="0" strike="noStrike" spc="-1">
                <a:solidFill>
                  <a:srgbClr val="D8413E"/>
                </a:solidFill>
                <a:latin typeface="Arial"/>
                <a:ea typeface="MS PGothic"/>
              </a:rPr>
              <a:t>9</a:t>
            </a:fld>
            <a:endParaRPr lang="de-DE" sz="1000" b="0" strike="noStrike" spc="-1">
              <a:latin typeface="Calibri"/>
            </a:endParaRPr>
          </a:p>
        </p:txBody>
      </p:sp>
      <p:pic>
        <p:nvPicPr>
          <p:cNvPr id="3" name="Soundaufnah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7226" y="4012692"/>
            <a:ext cx="588108" cy="588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Musterfoliensatz_4zu3</Template>
  <TotalTime>0</TotalTime>
  <Words>497</Words>
  <Application>Microsoft Macintosh PowerPoint</Application>
  <PresentationFormat>Benutzerdefiniert</PresentationFormat>
  <Paragraphs>182</Paragraphs>
  <Slides>16</Slides>
  <Notes>7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Calibri</vt:lpstr>
      <vt:lpstr>DejaVu Sans</vt:lpstr>
      <vt:lpstr>MS PGothic</vt:lpstr>
      <vt:lpstr>SimSun;宋体</vt:lpstr>
      <vt:lpstr>Symbol</vt:lpstr>
      <vt:lpstr>Wingdings</vt:lpstr>
      <vt:lpstr>Arial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in Arial Bold Kann auch dreizeilig sein muss aber nicht</dc:title>
  <dc:subject/>
  <dc:creator>nanna</dc:creator>
  <dc:description/>
  <cp:lastModifiedBy>Janice Habig</cp:lastModifiedBy>
  <cp:revision>349</cp:revision>
  <dcterms:created xsi:type="dcterms:W3CDTF">2018-05-31T09:51:57Z</dcterms:created>
  <dcterms:modified xsi:type="dcterms:W3CDTF">2022-09-23T09:03:56Z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7</vt:i4>
  </property>
  <property fmtid="{D5CDD505-2E9C-101B-9397-08002B2CF9AE}" pid="8" name="PresentationFormat">
    <vt:lpwstr>Benutzerdefiniert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