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6858000" cy="51435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6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Calibri"/>
              </a:rPr>
              <a:t>Format der Notizen mittels Klicken bearbeiten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Calibri"/>
              </a:rPr>
              <a:t>&lt;Kopfzeile&gt;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fld id="{57C5B813-24F5-418C-9B78-25C4AE606AFE}" type="slidenum">
              <a:rPr lang="de-DE" sz="1400" b="0" strike="noStrike" spc="-1">
                <a:latin typeface="Calibri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13D7254-6022-450C-BDB2-F57BBDF388A3}" type="slidenum">
              <a:rPr lang="de-DE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</a:t>
            </a:fld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Gerne von Ihnen korrigierte Fassung übernehmen. </a:t>
            </a:r>
          </a:p>
        </p:txBody>
      </p:sp>
      <p:sp>
        <p:nvSpPr>
          <p:cNvPr id="16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BEFD368-F2B0-43BA-A2FB-6C4904297EE7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Vielleicht haben Sie noch eine Idee, wie man die Tabelle übersichtlicher/schöner gestaltet? Halten Sie es für sinnvoll, noch Informationen dazu zu geben, für welches Studienniveau die Plätze sind? </a:t>
            </a:r>
          </a:p>
        </p:txBody>
      </p:sp>
      <p:sp>
        <p:nvSpPr>
          <p:cNvPr id="17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37604D4-0A9D-4A82-B070-BF3F9BEC873F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Calibri"/>
              </a:rPr>
              <a:t>Gerne von Ihnen korrigierte Fassung übernehmen.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Calibri"/>
              </a:rPr>
              <a:t>Vielleicht haben Sie noch eine Idee, wie man die Tabelle übersichtlicher/schöner gestaltet? Halten Sie es für sinnvoll, noch Informationen dazu zu geben, für welches Studienniveau die Plätze sind?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Calibri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B44D514-7809-48E3-A8DB-9E93C71DB4AF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A46859A-62EB-40DB-BD6F-BAF02AA5983B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Evtl. Informationen zum Punktesystem ergänzen?</a:t>
            </a:r>
          </a:p>
        </p:txBody>
      </p:sp>
      <p:sp>
        <p:nvSpPr>
          <p:cNvPr id="17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FBD10AB-6A1F-406B-A4A1-FD7F5C572CAA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Vielleicht noch folgende Informationen als zusätzliche Folien ergänzen: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-- Infos zum Praktikum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-- Information darüber, dass Erasmus nur eine Möglichkeit für einen Auslandsaufenthalt ist und dass es weitere gibt, die direkt über die Stabsstelle Internationales laufen. 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Calibri"/>
              </a:rPr>
              <a:t>-- Weitere Themen, die bei den FAQ auftauchen??</a:t>
            </a:r>
          </a:p>
        </p:txBody>
      </p:sp>
      <p:sp>
        <p:nvSpPr>
          <p:cNvPr id="18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36FFD1F-5C1D-494A-A892-1A3BBCE68DD8}" type="slidenum">
              <a:rPr lang="de-DE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13</a:t>
            </a:fld>
            <a:endParaRPr lang="de-DE" sz="14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42964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1656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4272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242964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1656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656B007-3AD3-4C75-9EDA-96A3CE5934D3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7A090-46AB-4320-AE21-067CEA671A53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4B7934-6817-4F4E-83EA-566999AE470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ACD269-90C7-4297-8040-4710D16F03B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409A807-B33E-4C84-B512-B5BA3FE781F1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42720" y="205200"/>
            <a:ext cx="61718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300224-6EDB-4927-85C9-32FE872860C1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DC9826C-B7AB-444E-A5D4-AB08236E65E8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E7354A-4145-4541-A577-799D751A62E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04F059F-89F8-41DE-8B9B-FC036E090748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AC31809-17B7-4EFE-B1DB-7F6B590D7E96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F1251C0-FC8B-4CB4-BDC2-41EFCBCACB9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42964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1656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4272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242964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1656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3C553D-728A-4BF4-A55C-17E5821EC32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342720" y="205200"/>
            <a:ext cx="61718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42964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16560" y="120348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34272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242964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4516560" y="2761920"/>
            <a:ext cx="1987200" cy="14227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42720" y="205200"/>
            <a:ext cx="61718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/>
          <p:nvPr/>
        </p:nvPicPr>
        <p:blipFill>
          <a:blip r:embed="rId14"/>
          <a:stretch/>
        </p:blipFill>
        <p:spPr>
          <a:xfrm>
            <a:off x="4232520" y="-31320"/>
            <a:ext cx="2640960" cy="5185800"/>
          </a:xfrm>
          <a:prstGeom prst="rect">
            <a:avLst/>
          </a:prstGeom>
          <a:ln>
            <a:noFill/>
          </a:ln>
        </p:spPr>
      </p:pic>
      <p:pic>
        <p:nvPicPr>
          <p:cNvPr id="5" name="Grafik 3"/>
          <p:cNvPicPr/>
          <p:nvPr/>
        </p:nvPicPr>
        <p:blipFill>
          <a:blip r:embed="rId15"/>
          <a:stretch/>
        </p:blipFill>
        <p:spPr>
          <a:xfrm>
            <a:off x="328320" y="223200"/>
            <a:ext cx="2561040" cy="827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0" y="155520"/>
            <a:ext cx="333360" cy="0"/>
          </a:xfrm>
          <a:prstGeom prst="line">
            <a:avLst/>
          </a:prstGeom>
          <a:ln w="3240">
            <a:solidFill>
              <a:srgbClr val="262A3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1" name="Grafik 20"/>
          <p:cNvPicPr/>
          <p:nvPr/>
        </p:nvPicPr>
        <p:blipFill>
          <a:blip r:embed="rId14"/>
          <a:stretch/>
        </p:blipFill>
        <p:spPr>
          <a:xfrm>
            <a:off x="328320" y="4769280"/>
            <a:ext cx="545040" cy="321840"/>
          </a:xfrm>
          <a:prstGeom prst="rect">
            <a:avLst/>
          </a:prstGeom>
          <a:ln>
            <a:noFill/>
          </a:ln>
        </p:spPr>
      </p:pic>
      <p:sp>
        <p:nvSpPr>
          <p:cNvPr id="42" name="Line 2"/>
          <p:cNvSpPr/>
          <p:nvPr/>
        </p:nvSpPr>
        <p:spPr>
          <a:xfrm>
            <a:off x="328320" y="4713480"/>
            <a:ext cx="6207480" cy="0"/>
          </a:xfrm>
          <a:prstGeom prst="line">
            <a:avLst/>
          </a:prstGeom>
          <a:ln w="3240">
            <a:solidFill>
              <a:srgbClr val="D8413E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sldNum" idx="1"/>
          </p:nvPr>
        </p:nvSpPr>
        <p:spPr>
          <a:xfrm>
            <a:off x="5866200" y="4882320"/>
            <a:ext cx="650160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lang="de-DE" sz="1000" b="0" strike="noStrike" spc="-1">
                <a:solidFill>
                  <a:srgbClr val="D8413E"/>
                </a:solidFill>
                <a:latin typeface="Arial"/>
                <a:ea typeface="MS PGothic"/>
              </a:defRPr>
            </a:lvl1pPr>
          </a:lstStyle>
          <a:p>
            <a:pPr algn="r">
              <a:lnSpc>
                <a:spcPct val="100000"/>
              </a:lnSpc>
              <a:tabLst>
                <a:tab pos="0" algn="l"/>
              </a:tabLst>
            </a:pPr>
            <a:fld id="{019509D5-1782-4377-90BE-B3FD35323BF8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‹Nr.›</a:t>
            </a:fld>
            <a:endParaRPr lang="de-DE" sz="1000" b="0" strike="noStrike" spc="-1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205200"/>
            <a:ext cx="61718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mailto:erasmus.spowi@uni-leipzig.de" TargetMode="External"/><Relationship Id="rId5" Type="http://schemas.openxmlformats.org/officeDocument/2006/relationships/hyperlink" Target="https://www.spowi.uni-leipzig.de/studium/im-studium/international/auslandsstudium/" TargetMode="Externa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hyperlink" Target="https://calendly.com/notthoff/sprechstunde" TargetMode="Externa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hyperlink" Target="https://unileipzig.moveon4.de/publisher/1/deu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hyperlink" Target="mailto:erasmus.spowi@uni-leipzi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21760" y="2079000"/>
            <a:ext cx="6141240" cy="148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Auslandsaufenthalt: </a:t>
            </a:r>
            <a:br>
              <a:rPr dirty="0"/>
            </a:br>
            <a:br>
              <a:rPr dirty="0"/>
            </a:b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ERASMUS+ </a:t>
            </a:r>
            <a:br>
              <a:rPr dirty="0"/>
            </a:b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an der Sportwissenschaftlichen Fakultät</a:t>
            </a:r>
            <a:endParaRPr lang="de-DE" sz="2000" b="0" strike="noStrike" spc="-1" dirty="0">
              <a:latin typeface="Calibri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222120" y="3565440"/>
            <a:ext cx="5107680" cy="5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262A31"/>
                </a:solidFill>
                <a:latin typeface="Arial"/>
                <a:ea typeface="MS PGothic"/>
              </a:rPr>
              <a:t>Erasmus Team der Sportwissenschaftlichen Fakultät</a:t>
            </a:r>
            <a:endParaRPr lang="de-DE" sz="1600" b="0" strike="noStrike" spc="-1">
              <a:latin typeface="Calibri"/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705586-3C75-4D6D-86D2-6F3479789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760" y="43509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Auswahlkriterien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42720" y="1161000"/>
            <a:ext cx="640728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Vollständigkeit und formelle Korrektheit </a:t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der Bewerbungsunterlagen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Sinnhaftigkeit des geplanten Aufenthalts in Bezug zum bisherigen Studium und in Bezug zur künftigen Studien- und Berufsplanung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Qualifikation/ Studienleistungen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Sprachkenntnisse, die für den Aufenthalt erforderlich sind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26CFFFC2-3FDD-4DF7-AAA7-CFAC35AAF46E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10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2" name="Auswahlkriterien">
            <a:hlinkClick r:id="" action="ppaction://media"/>
            <a:extLst>
              <a:ext uri="{FF2B5EF4-FFF2-40B4-BE49-F238E27FC236}">
                <a16:creationId xmlns:a16="http://schemas.microsoft.com/office/drawing/2014/main" id="{6A4E0BA1-0669-41AF-B043-FB46ED933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Beratung und Unterstützung </a:t>
            </a:r>
            <a:br/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durch Fachkoordinatorin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42720" y="1245960"/>
            <a:ext cx="6173640" cy="33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Beratung vor der Entscheidung für einen Auslandsaufenthalt (Planung)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Nominierung für den Aufenthalt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Planung des Aufenthaltes: Learning Agreement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Nach dem Aufenthalt: Anerkennung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C76EE71-3435-4851-A924-9A37AEE3B48F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11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94DD6FA-2396-48D5-AC27-A0E6DA983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Generelle Hinweise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42720" y="1263960"/>
            <a:ext cx="6394320" cy="33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Planen Sie frühzeitig!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Erwarten Sie einen Vorlauf für Termine </a:t>
            </a:r>
            <a:br/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in der Sprechstunde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Lesen Sie die Informationen auf den Internetseiten der Sportwissenschaftlichen Fakultät und </a:t>
            </a:r>
            <a:br/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der Stabsstelle Internationales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3FDE754-1F49-420B-A05C-4FCADF0671C0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12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2" name="Generelle Hinweise">
            <a:hlinkClick r:id="" action="ppaction://media"/>
            <a:extLst>
              <a:ext uri="{FF2B5EF4-FFF2-40B4-BE49-F238E27FC236}">
                <a16:creationId xmlns:a16="http://schemas.microsoft.com/office/drawing/2014/main" id="{7F3AB8BD-4988-4458-B7BE-8671F7447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kontakt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42720" y="1210320"/>
            <a:ext cx="6452640" cy="339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Internet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0" u="sng" strike="noStrike" spc="-1">
                <a:solidFill>
                  <a:srgbClr val="B02F2C"/>
                </a:solidFill>
                <a:uFillTx/>
                <a:latin typeface="Arial"/>
                <a:ea typeface="DejaVu Sans"/>
                <a:hlinkClick r:id="rId5"/>
              </a:rPr>
              <a:t>https://www.spowi.uni-leipzig.de/studium/im-studium/international/auslandsstudium/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Email: </a:t>
            </a:r>
            <a:endParaRPr lang="de-DE" sz="1800" b="0" strike="noStrike" spc="-1">
              <a:latin typeface="Calibri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0" u="sng" strike="noStrike" spc="-1">
                <a:solidFill>
                  <a:srgbClr val="B02F2C"/>
                </a:solidFill>
                <a:uFillTx/>
                <a:latin typeface="Arial"/>
                <a:ea typeface="MS PGothic"/>
                <a:hlinkClick r:id="rId6"/>
              </a:rPr>
              <a:t>erasmus.spowi@uni-leipzig.de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375C4DA-C2E2-407C-A947-D808BF072CB4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13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3" name="Kontakt">
            <a:hlinkClick r:id="" action="ppaction://media"/>
            <a:extLst>
              <a:ext uri="{FF2B5EF4-FFF2-40B4-BE49-F238E27FC236}">
                <a16:creationId xmlns:a16="http://schemas.microsoft.com/office/drawing/2014/main" id="{3A03CB68-63E9-44A2-8CFD-865780262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9099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INHALTE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42720" y="1161000"/>
            <a:ext cx="634356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Fachkoordinatorin</a:t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an der Sportwissenschaftlichen Fakultät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Partnerhochschulen in den Sportwissenschaften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Bewerbung 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Beratung/ Unterstützung durch die Fachkoordinatorin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Generelle Hinweise</a:t>
            </a: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Kontakt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AF123FF-0980-43FE-B130-929ADACB9A79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2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3" name="Inhalte">
            <a:hlinkClick r:id="" action="ppaction://media"/>
            <a:extLst>
              <a:ext uri="{FF2B5EF4-FFF2-40B4-BE49-F238E27FC236}">
                <a16:creationId xmlns:a16="http://schemas.microsoft.com/office/drawing/2014/main" id="{E00B89E1-C8FE-4758-9167-DD75550F6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6200" y="398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42720" y="304920"/>
            <a:ext cx="651312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fachkoordinatorin</a:t>
            </a:r>
            <a:br/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an der sportwissenschaftlichen fakultät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42720" y="1161000"/>
            <a:ext cx="617364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Studium, Praktikum, Staff Mobility: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Jun.-Prof. Nanna Notthoff, Ph.D.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  <a:tabLst>
                <a:tab pos="0" algn="l"/>
              </a:tabLst>
            </a:pPr>
            <a:r>
              <a:rPr lang="de-DE" sz="1800" b="1" strike="noStrike" spc="-1">
                <a:solidFill>
                  <a:srgbClr val="B02F2C"/>
                </a:solidFill>
                <a:latin typeface="Arial"/>
                <a:ea typeface="MS PGothic"/>
              </a:rPr>
              <a:t>Terminbuchung für die Sprechstunde Online: </a:t>
            </a:r>
            <a:r>
              <a:rPr lang="de-DE" sz="1800" b="1" u="sng" strike="noStrike" spc="-1">
                <a:solidFill>
                  <a:srgbClr val="B02F2C"/>
                </a:solidFill>
                <a:uFillTx/>
                <a:latin typeface="Arial"/>
                <a:ea typeface="MS PGothic"/>
                <a:hlinkClick r:id="rId5"/>
              </a:rPr>
              <a:t>https://calendly.com/notthoff/sprechstunde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70C0"/>
                </a:solidFill>
                <a:latin typeface="Arial"/>
                <a:ea typeface="MS PGothic"/>
              </a:rPr>
              <a:t>Aktuell findet die Sprechstunde über Zoom statt!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Unterstützung: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Isabell Estorff, Wissenschaftliche Hilfskraft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FF6967C9-902F-4447-869A-0666F9B34AFD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3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2" name="Fachkoordinatorin">
            <a:hlinkClick r:id="" action="ppaction://media"/>
            <a:extLst>
              <a:ext uri="{FF2B5EF4-FFF2-40B4-BE49-F238E27FC236}">
                <a16:creationId xmlns:a16="http://schemas.microsoft.com/office/drawing/2014/main" id="{6F95DE86-E19B-46C6-8DCF-45AD64DAF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ERASMUS Studienplätze </a:t>
            </a:r>
            <a:br/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in den Sportwissenschaften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42720" y="1161000"/>
            <a:ext cx="617364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12 Länder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18 Hochschulen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45 Plätze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Portal für Auslandsaufenthalte: </a:t>
            </a:r>
            <a:endParaRPr lang="de-DE" sz="1800" b="0" strike="noStrike" spc="-1" dirty="0">
              <a:latin typeface="Calibri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</a:pPr>
            <a:r>
              <a:rPr lang="de-DE" sz="1800" b="0" u="sng" strike="noStrike" spc="-1" dirty="0">
                <a:solidFill>
                  <a:srgbClr val="B02F2C"/>
                </a:solidFill>
                <a:uFillTx/>
                <a:latin typeface="Arial"/>
                <a:ea typeface="DejaVu Sans"/>
                <a:hlinkClick r:id="rId5"/>
              </a:rPr>
              <a:t>https://unileipzig.moveon4.de/publisher/1/deu</a:t>
            </a:r>
            <a:endParaRPr lang="de-DE" sz="1800" b="0" strike="noStrike" spc="-1" dirty="0">
              <a:latin typeface="Calibri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Calibri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C70180D-B44E-487A-8DD9-59F07CA0781B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4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3" name="Erasmus Studienplätze">
            <a:hlinkClick r:id="" action="ppaction://media"/>
            <a:extLst>
              <a:ext uri="{FF2B5EF4-FFF2-40B4-BE49-F238E27FC236}">
                <a16:creationId xmlns:a16="http://schemas.microsoft.com/office/drawing/2014/main" id="{BF73EA5E-DC7B-45A7-8962-31D7F65B5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rafik 2"/>
          <p:cNvPicPr/>
          <p:nvPr/>
        </p:nvPicPr>
        <p:blipFill>
          <a:blip r:embed="rId2"/>
          <a:stretch/>
        </p:blipFill>
        <p:spPr>
          <a:xfrm>
            <a:off x="409320" y="8640"/>
            <a:ext cx="6043680" cy="513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42720" y="304920"/>
            <a:ext cx="6173640" cy="6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Partnerhochschulen (Länder A–Ö) 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7197DDF-4A65-4C22-846C-53E00FCD35AF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6</a:t>
            </a:fld>
            <a:endParaRPr lang="de-DE" sz="1000" b="0" strike="noStrike" spc="-1">
              <a:latin typeface="Calibri"/>
            </a:endParaRPr>
          </a:p>
        </p:txBody>
      </p:sp>
      <p:graphicFrame>
        <p:nvGraphicFramePr>
          <p:cNvPr id="140" name="Table 3"/>
          <p:cNvGraphicFramePr/>
          <p:nvPr/>
        </p:nvGraphicFramePr>
        <p:xfrm>
          <a:off x="342720" y="1081080"/>
          <a:ext cx="6078240" cy="3152857"/>
        </p:xfrm>
        <a:graphic>
          <a:graphicData uri="http://schemas.openxmlformats.org/drawingml/2006/table">
            <a:tbl>
              <a:tblPr/>
              <a:tblGrid>
                <a:gridCol w="119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Land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Universität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Zahl der Plätze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Belgien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Katholieke Universiteit Leuven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Frankreich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Université de la Réunion 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Frankreich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Aix-Marseille Université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Frankreich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Université Nice Sophia Antipolis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Griechenland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Panepistimio Thessalias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Italien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Università degli Studi 'G. d'Annunzio' - Chieti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Italien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8000"/>
                        </a:lnSpc>
                        <a:spcAft>
                          <a:spcPts val="799"/>
                        </a:spcAft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SimSun;宋体"/>
                        </a:rPr>
                        <a:t>Università degli Studi di Roma “Foro Italico”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Norwegen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Idrettshogskole Oslo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Österreich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Karl-Franzens-Universität Graz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artnerhochschulen">
            <a:hlinkClick r:id="" action="ppaction://media"/>
            <a:extLst>
              <a:ext uri="{FF2B5EF4-FFF2-40B4-BE49-F238E27FC236}">
                <a16:creationId xmlns:a16="http://schemas.microsoft.com/office/drawing/2014/main" id="{86325805-8A4A-47EE-889E-6147E24D4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9723" y="4291860"/>
            <a:ext cx="483114" cy="48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42720" y="304920"/>
            <a:ext cx="6173640" cy="59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Partnerhochschulen (Länder P–Z) 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B1CDA82-144F-4F57-8057-D01F43E9A417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7</a:t>
            </a:fld>
            <a:endParaRPr lang="de-DE" sz="1000" b="0" strike="noStrike" spc="-1">
              <a:latin typeface="Calibri"/>
            </a:endParaRPr>
          </a:p>
        </p:txBody>
      </p:sp>
      <p:graphicFrame>
        <p:nvGraphicFramePr>
          <p:cNvPr id="143" name="Table 3"/>
          <p:cNvGraphicFramePr/>
          <p:nvPr>
            <p:extLst>
              <p:ext uri="{D42A27DB-BD31-4B8C-83A1-F6EECF244321}">
                <p14:modId xmlns:p14="http://schemas.microsoft.com/office/powerpoint/2010/main" val="1457316768"/>
              </p:ext>
            </p:extLst>
          </p:nvPr>
        </p:nvGraphicFramePr>
        <p:xfrm>
          <a:off x="342720" y="964221"/>
          <a:ext cx="6077880" cy="3688080"/>
        </p:xfrm>
        <a:graphic>
          <a:graphicData uri="http://schemas.openxmlformats.org/drawingml/2006/table">
            <a:tbl>
              <a:tblPr/>
              <a:tblGrid>
                <a:gridCol w="93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Land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Universität</a:t>
                      </a:r>
                      <a:endParaRPr lang="de-DE" sz="1400" b="0" strike="noStrike" spc="-1" dirty="0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Zahl der Plätze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Polen</a:t>
                      </a:r>
                      <a:endParaRPr lang="de-DE" sz="1400" b="0" strike="noStrike" spc="-1" dirty="0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Akademia Wychowania Fizycznego Józefa Pilsudskiego Warschau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 dirty="0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Polen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Gdansk University of Physical Education and Sport (Danzig)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de-DE" sz="1400" b="0" strike="noStrike" spc="-1" dirty="0">
                        <a:latin typeface="Calibri"/>
                      </a:endParaRPr>
                    </a:p>
                  </a:txBody>
                  <a:tcPr marL="4680" marR="46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607742"/>
                  </a:ext>
                </a:extLst>
              </a:tr>
              <a:tr h="2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Portugal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Universidade Tecnica de Lisboa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de-DE" sz="1400" b="0" strike="noStrike" spc="-1" dirty="0">
                        <a:latin typeface="Calibri"/>
                      </a:endParaRPr>
                    </a:p>
                  </a:txBody>
                  <a:tcPr marL="4680" marR="46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Schweden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Gymnastik- och idrottshögskolan (GIH) Stockholm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Schweden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Halmstad University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Slowenien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University of Ljubljana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Spanien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Sporthochschule Barcelona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Spanien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Universidad Pablo de Olavide de Sevilla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Tschechien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Univerzita Karlova v Praze (Prag)</a:t>
                      </a:r>
                      <a:endParaRPr lang="de-DE" sz="1400" b="0" strike="noStrike" spc="-1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400" b="0" strike="noStrike" spc="-1" dirty="0">
                        <a:latin typeface="Calibri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Bewerbungsunterlagen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42720" y="1161000"/>
            <a:ext cx="632664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Bewerbungsformblatt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Motivationsschreiben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2 Empfehlungsschreiben </a:t>
            </a:r>
            <a:br/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(davon mind. 1 von einer Hochschullehrerin/ einem Hochschullehrer)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Zeugnisse/ Ergebnisse aus dem Studium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Nachweis über gefordertes Sprachniveau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1478949-5F3C-4675-9B2F-D11A567FC696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8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2" name="Bewerbungsunterlagen">
            <a:hlinkClick r:id="" action="ppaction://media"/>
            <a:extLst>
              <a:ext uri="{FF2B5EF4-FFF2-40B4-BE49-F238E27FC236}">
                <a16:creationId xmlns:a16="http://schemas.microsoft.com/office/drawing/2014/main" id="{20B47E48-CC34-44D4-8792-558FA7021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42720" y="304920"/>
            <a:ext cx="617364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cap="all" spc="-1">
                <a:solidFill>
                  <a:srgbClr val="000000"/>
                </a:solidFill>
                <a:latin typeface="Arial"/>
                <a:ea typeface="MS PGothic"/>
              </a:rPr>
              <a:t>Bewerbungsdeadline &amp; Bewerbungsmodalität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42720" y="1161000"/>
            <a:ext cx="632664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Deadline (für jeweils kommendes WiSe &amp; SoSe)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15. Dezember eines Jahres 23:59 Uhr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Bewerbungsmodalität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Unterlagen in einer zusammenhängenden PDF-Datei </a:t>
            </a:r>
            <a:br/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an </a:t>
            </a:r>
            <a:r>
              <a:rPr lang="de-DE" sz="1800" b="0" u="sng" strike="noStrike" spc="-1">
                <a:solidFill>
                  <a:srgbClr val="B02F2C"/>
                </a:solidFill>
                <a:uFillTx/>
                <a:latin typeface="Arial"/>
                <a:ea typeface="MS PGothic"/>
                <a:hlinkClick r:id="rId4"/>
              </a:rPr>
              <a:t>erasmus.spowi@uni-leipzig.de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 lang="de-DE" sz="1800" b="0" strike="noStrike" spc="-1">
              <a:latin typeface="Calibri"/>
            </a:endParaRPr>
          </a:p>
          <a:p>
            <a:pPr marL="270000" indent="-267840">
              <a:lnSpc>
                <a:spcPct val="100000"/>
              </a:lnSpc>
              <a:spcBef>
                <a:spcPts val="360"/>
              </a:spcBef>
              <a:buClr>
                <a:srgbClr val="D8413E"/>
              </a:buClr>
              <a:buFont typeface="Symbol"/>
              <a:buChar char="-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Benennen Sie Ihre PDF-Datei bitte nach folgendem Standard: Nachname, Vorname - Dokumentenname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5866200" y="4882320"/>
            <a:ext cx="65016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74D49BE-C779-410B-ABF0-B2F67145E758}" type="slidenum">
              <a:rPr lang="de-DE" sz="1000" b="0" strike="noStrike" spc="-1">
                <a:solidFill>
                  <a:srgbClr val="D8413E"/>
                </a:solidFill>
                <a:latin typeface="Arial"/>
                <a:ea typeface="MS PGothic"/>
              </a:rPr>
              <a:t>9</a:t>
            </a:fld>
            <a:endParaRPr lang="de-DE" sz="1000" b="0" strike="noStrike" spc="-1">
              <a:latin typeface="Calibri"/>
            </a:endParaRPr>
          </a:p>
        </p:txBody>
      </p:sp>
      <p:pic>
        <p:nvPicPr>
          <p:cNvPr id="2" name="Bewerbungsdeadline">
            <a:hlinkClick r:id="" action="ppaction://media"/>
            <a:extLst>
              <a:ext uri="{FF2B5EF4-FFF2-40B4-BE49-F238E27FC236}">
                <a16:creationId xmlns:a16="http://schemas.microsoft.com/office/drawing/2014/main" id="{DC2F0395-29B3-466E-9A38-94345CEDE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680" y="39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Musterfoliensatz_4zu3</Template>
  <TotalTime>0</TotalTime>
  <Words>626</Words>
  <Application>Microsoft Office PowerPoint</Application>
  <PresentationFormat>Benutzerdefiniert</PresentationFormat>
  <Paragraphs>160</Paragraphs>
  <Slides>13</Slides>
  <Notes>7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in Arial Bold Kann auch dreizeilig sein muss aber nicht</dc:title>
  <dc:subject/>
  <dc:creator>nanna</dc:creator>
  <dc:description/>
  <cp:lastModifiedBy>ms384383</cp:lastModifiedBy>
  <cp:revision>330</cp:revision>
  <dcterms:created xsi:type="dcterms:W3CDTF">2018-05-31T09:51:57Z</dcterms:created>
  <dcterms:modified xsi:type="dcterms:W3CDTF">2021-07-19T09:35:31Z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